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9" r:id="rId1"/>
  </p:sldMasterIdLst>
  <p:notesMasterIdLst>
    <p:notesMasterId r:id="rId51"/>
  </p:notesMasterIdLst>
  <p:handoutMasterIdLst>
    <p:handoutMasterId r:id="rId52"/>
  </p:handoutMasterIdLst>
  <p:sldIdLst>
    <p:sldId id="362" r:id="rId2"/>
    <p:sldId id="444" r:id="rId3"/>
    <p:sldId id="447" r:id="rId4"/>
    <p:sldId id="449" r:id="rId5"/>
    <p:sldId id="515" r:id="rId6"/>
    <p:sldId id="372" r:id="rId7"/>
    <p:sldId id="519" r:id="rId8"/>
    <p:sldId id="594" r:id="rId9"/>
    <p:sldId id="595" r:id="rId10"/>
    <p:sldId id="596" r:id="rId11"/>
    <p:sldId id="597" r:id="rId12"/>
    <p:sldId id="506" r:id="rId13"/>
    <p:sldId id="572" r:id="rId14"/>
    <p:sldId id="573" r:id="rId15"/>
    <p:sldId id="574" r:id="rId16"/>
    <p:sldId id="509" r:id="rId17"/>
    <p:sldId id="575" r:id="rId18"/>
    <p:sldId id="576" r:id="rId19"/>
    <p:sldId id="577" r:id="rId20"/>
    <p:sldId id="578" r:id="rId21"/>
    <p:sldId id="579" r:id="rId22"/>
    <p:sldId id="580" r:id="rId23"/>
    <p:sldId id="581" r:id="rId24"/>
    <p:sldId id="582" r:id="rId25"/>
    <p:sldId id="583" r:id="rId26"/>
    <p:sldId id="584" r:id="rId27"/>
    <p:sldId id="592" r:id="rId28"/>
    <p:sldId id="547" r:id="rId29"/>
    <p:sldId id="549" r:id="rId30"/>
    <p:sldId id="550" r:id="rId31"/>
    <p:sldId id="551" r:id="rId32"/>
    <p:sldId id="552" r:id="rId33"/>
    <p:sldId id="553" r:id="rId34"/>
    <p:sldId id="554" r:id="rId35"/>
    <p:sldId id="555" r:id="rId36"/>
    <p:sldId id="556" r:id="rId37"/>
    <p:sldId id="593" r:id="rId38"/>
    <p:sldId id="598" r:id="rId39"/>
    <p:sldId id="599" r:id="rId40"/>
    <p:sldId id="600" r:id="rId41"/>
    <p:sldId id="601" r:id="rId42"/>
    <p:sldId id="587" r:id="rId43"/>
    <p:sldId id="585" r:id="rId44"/>
    <p:sldId id="586" r:id="rId45"/>
    <p:sldId id="490" r:id="rId46"/>
    <p:sldId id="443" r:id="rId47"/>
    <p:sldId id="505" r:id="rId48"/>
    <p:sldId id="591" r:id="rId49"/>
    <p:sldId id="450" r:id="rId5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79D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38" autoAdjust="0"/>
    <p:restoredTop sz="95405" autoAdjust="0"/>
  </p:normalViewPr>
  <p:slideViewPr>
    <p:cSldViewPr>
      <p:cViewPr varScale="1">
        <p:scale>
          <a:sx n="110" d="100"/>
          <a:sy n="110" d="100"/>
        </p:scale>
        <p:origin x="160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pPr>
            <a:r>
              <a:rPr lang="ru-RU" cap="none" dirty="0">
                <a:solidFill>
                  <a:srgbClr val="800000"/>
                </a:solidFill>
              </a:rPr>
              <a:t>Динамика</a:t>
            </a:r>
            <a:r>
              <a:rPr lang="ru-RU" cap="none" baseline="0" dirty="0">
                <a:solidFill>
                  <a:srgbClr val="800000"/>
                </a:solidFill>
              </a:rPr>
              <a:t> выплат по эффективному контракту в разрезе направлений деятельности</a:t>
            </a:r>
            <a:endParaRPr lang="ru-RU" cap="none" dirty="0">
              <a:solidFill>
                <a:srgbClr val="8000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Наука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Лист1!$B$1:$H$1</c:f>
              <c:strCache>
                <c:ptCount val="7"/>
                <c:pt idx="0">
                  <c:v>3 кв 15</c:v>
                </c:pt>
                <c:pt idx="1">
                  <c:v>4 кв 15</c:v>
                </c:pt>
                <c:pt idx="2">
                  <c:v>1 кв 16</c:v>
                </c:pt>
                <c:pt idx="3">
                  <c:v>2 кв 16</c:v>
                </c:pt>
                <c:pt idx="4">
                  <c:v>3 кв 16</c:v>
                </c:pt>
                <c:pt idx="5">
                  <c:v>4 кв 16</c:v>
                </c:pt>
                <c:pt idx="6">
                  <c:v>1 кв 17</c:v>
                </c:pt>
              </c:strCache>
            </c:strRef>
          </c:cat>
          <c:val>
            <c:numRef>
              <c:f>Лист1!$B$2:$H$2</c:f>
              <c:numCache>
                <c:formatCode>_-* #\ ##0\ _₽_-;\-* #\ ##0\ _₽_-;_-* "-"??\ _₽_-;_-@_-</c:formatCode>
                <c:ptCount val="7"/>
                <c:pt idx="0">
                  <c:v>375368.39999999997</c:v>
                </c:pt>
                <c:pt idx="1">
                  <c:v>768295.2</c:v>
                </c:pt>
                <c:pt idx="2">
                  <c:v>1066413.6000000003</c:v>
                </c:pt>
                <c:pt idx="3">
                  <c:v>1280941.2</c:v>
                </c:pt>
                <c:pt idx="4">
                  <c:v>1156851.6000000003</c:v>
                </c:pt>
                <c:pt idx="5">
                  <c:v>1858437.6000000003</c:v>
                </c:pt>
                <c:pt idx="6">
                  <c:v>2066289.6000000003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45-4F2F-BC88-8DBDEF8FBD3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Учебно-метод.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Лист1!$B$1:$H$1</c:f>
              <c:strCache>
                <c:ptCount val="7"/>
                <c:pt idx="0">
                  <c:v>3 кв 15</c:v>
                </c:pt>
                <c:pt idx="1">
                  <c:v>4 кв 15</c:v>
                </c:pt>
                <c:pt idx="2">
                  <c:v>1 кв 16</c:v>
                </c:pt>
                <c:pt idx="3">
                  <c:v>2 кв 16</c:v>
                </c:pt>
                <c:pt idx="4">
                  <c:v>3 кв 16</c:v>
                </c:pt>
                <c:pt idx="5">
                  <c:v>4 кв 16</c:v>
                </c:pt>
                <c:pt idx="6">
                  <c:v>1 кв 17</c:v>
                </c:pt>
              </c:strCache>
            </c:strRef>
          </c:cat>
          <c:val>
            <c:numRef>
              <c:f>Лист1!$B$3:$H$3</c:f>
              <c:numCache>
                <c:formatCode>_-* #\ ##0\ _₽_-;\-* #\ ##0\ _₽_-;_-* "-"??\ _₽_-;_-@_-</c:formatCode>
                <c:ptCount val="7"/>
                <c:pt idx="0">
                  <c:v>107297.4</c:v>
                </c:pt>
                <c:pt idx="1">
                  <c:v>188494.8</c:v>
                </c:pt>
                <c:pt idx="2">
                  <c:v>196101.99599999998</c:v>
                </c:pt>
                <c:pt idx="3">
                  <c:v>127425</c:v>
                </c:pt>
                <c:pt idx="4">
                  <c:v>167152.992</c:v>
                </c:pt>
                <c:pt idx="5">
                  <c:v>582222</c:v>
                </c:pt>
                <c:pt idx="6">
                  <c:v>545073.6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45-4F2F-BC88-8DBDEF8FBD3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Имидж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cat>
            <c:strRef>
              <c:f>Лист1!$B$1:$H$1</c:f>
              <c:strCache>
                <c:ptCount val="7"/>
                <c:pt idx="0">
                  <c:v>3 кв 15</c:v>
                </c:pt>
                <c:pt idx="1">
                  <c:v>4 кв 15</c:v>
                </c:pt>
                <c:pt idx="2">
                  <c:v>1 кв 16</c:v>
                </c:pt>
                <c:pt idx="3">
                  <c:v>2 кв 16</c:v>
                </c:pt>
                <c:pt idx="4">
                  <c:v>3 кв 16</c:v>
                </c:pt>
                <c:pt idx="5">
                  <c:v>4 кв 16</c:v>
                </c:pt>
                <c:pt idx="6">
                  <c:v>1 кв 17</c:v>
                </c:pt>
              </c:strCache>
            </c:strRef>
          </c:cat>
          <c:val>
            <c:numRef>
              <c:f>Лист1!$B$4:$H$4</c:f>
              <c:numCache>
                <c:formatCode>_-* #\ ##0\ _₽_-;\-* #\ ##0\ _₽_-;_-* "-"??\ _₽_-;_-@_-</c:formatCode>
                <c:ptCount val="7"/>
                <c:pt idx="0">
                  <c:v>5520</c:v>
                </c:pt>
                <c:pt idx="1">
                  <c:v>9840</c:v>
                </c:pt>
                <c:pt idx="2">
                  <c:v>10440</c:v>
                </c:pt>
                <c:pt idx="3">
                  <c:v>5040</c:v>
                </c:pt>
                <c:pt idx="4">
                  <c:v>10500</c:v>
                </c:pt>
                <c:pt idx="5">
                  <c:v>10500</c:v>
                </c:pt>
                <c:pt idx="6">
                  <c:v>11580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745-4F2F-BC88-8DBDEF8FBD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54749544"/>
        <c:axId val="154464704"/>
      </c:barChart>
      <c:catAx>
        <c:axId val="15474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464704"/>
        <c:crosses val="autoZero"/>
        <c:auto val="1"/>
        <c:lblAlgn val="ctr"/>
        <c:lblOffset val="100"/>
        <c:noMultiLvlLbl val="0"/>
      </c:catAx>
      <c:valAx>
        <c:axId val="15446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 </a:t>
                </a:r>
                <a:r>
                  <a:rPr lang="en-US" dirty="0" err="1"/>
                  <a:t>рублей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749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Средняя НГУЭУ (ППС)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41</c:v>
                </c:pt>
                <c:pt idx="1">
                  <c:v>47</c:v>
                </c:pt>
                <c:pt idx="2">
                  <c:v>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8A-4F5A-9E82-948D58D47966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Средняя весь персонал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30</c:v>
                </c:pt>
                <c:pt idx="1">
                  <c:v>38</c:v>
                </c:pt>
                <c:pt idx="2">
                  <c:v>40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8A-4F5A-9E82-948D58D479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285280"/>
        <c:axId val="204285664"/>
      </c:lineChart>
      <c:catAx>
        <c:axId val="20428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4285664"/>
        <c:crosses val="autoZero"/>
        <c:auto val="1"/>
        <c:lblAlgn val="ctr"/>
        <c:lblOffset val="100"/>
        <c:noMultiLvlLbl val="0"/>
      </c:catAx>
      <c:valAx>
        <c:axId val="204285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285280"/>
        <c:crosses val="autoZero"/>
        <c:crossBetween val="between"/>
      </c:valAx>
      <c:spPr>
        <a:ln w="76200"/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40793-88B7-4517-8FA4-29148EB6821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346A5-A007-4410-ABF9-0A1B76DDA2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15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958C4-5D5D-47B2-8B8E-7DCD0FBE392B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1626F-9AED-465A-ABB5-8618A9B1CA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58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00FB643-2087-44FE-980A-0D3AC920A6C5}" type="slidenum">
              <a:rPr kumimoji="0" lang="ru-RU" altLang="ru-RU" sz="1200"/>
              <a:pPr algn="r"/>
              <a:t>2</a:t>
            </a:fld>
            <a:endParaRPr kumimoji="0" lang="ru-RU" altLang="ru-RU" sz="1200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39941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dirty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100999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11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12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13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14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15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16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17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18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19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20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B62A2A6-8B98-4524-823E-91E6BA6C3C1B}" type="slidenum">
              <a:rPr kumimoji="0" lang="ru-RU" altLang="ru-RU" sz="1200"/>
              <a:pPr/>
              <a:t>3</a:t>
            </a:fld>
            <a:endParaRPr kumimoji="0" lang="ru-RU" altLang="ru-RU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0965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207349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21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22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23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24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25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26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802505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27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28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29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30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1E21E6-F6F0-444D-9693-E746F9CB609B}" type="slidenum">
              <a:rPr kumimoji="0" lang="ru-RU" altLang="ru-RU" sz="1200"/>
              <a:pPr/>
              <a:t>4</a:t>
            </a:fld>
            <a:endParaRPr kumimoji="0" lang="ru-RU" altLang="ru-RU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301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127455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31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32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33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34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35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36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37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38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39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0311343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40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1E21E6-F6F0-444D-9693-E746F9CB609B}" type="slidenum">
              <a:rPr kumimoji="0" lang="ru-RU" altLang="ru-RU" sz="1200"/>
              <a:pPr/>
              <a:t>5</a:t>
            </a:fld>
            <a:endParaRPr kumimoji="0" lang="ru-RU" altLang="ru-RU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3013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1127455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41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39459711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42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1422111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43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1422111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44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239250757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45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46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6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7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8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9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5D34153-4F5A-4149-9E0C-5F3E18718DD4}" type="slidenum">
              <a:rPr kumimoji="0" lang="ru-RU" altLang="ru-RU" sz="1200"/>
              <a:pPr/>
              <a:t>10</a:t>
            </a:fld>
            <a:endParaRPr kumimoji="0" lang="ru-RU" altLang="ru-RU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7" name="Верхний колонтитул 4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ru-RU" altLang="ru-RU" sz="1200" smtClean="0"/>
              <a:t>Новиков А.В.</a:t>
            </a:r>
          </a:p>
        </p:txBody>
      </p:sp>
    </p:spTree>
    <p:extLst>
      <p:ext uri="{BB962C8B-B14F-4D97-AF65-F5344CB8AC3E}">
        <p14:creationId xmlns:p14="http://schemas.microsoft.com/office/powerpoint/2010/main" val="408532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991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3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778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6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695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1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1377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0350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4121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985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5525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3437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2117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716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4104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340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6/29/2017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4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p.nsuem.r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428736"/>
            <a:ext cx="6786611" cy="2071702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ОТЧЕТ РЕКТОРА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(2016-2017)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7950" y="3933826"/>
            <a:ext cx="8675688" cy="210753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</a:rPr>
              <a:t>Новиков Александр Владимирович 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ректор НГУЭУ, 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доктор экономических наук,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профессор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>
                <a:solidFill>
                  <a:schemeClr val="accent4">
                    <a:lumMod val="50000"/>
                  </a:schemeClr>
                </a:solidFill>
              </a:rPr>
              <a:t>27 июня 2017 г.</a:t>
            </a:r>
            <a:endParaRPr lang="en-US" sz="20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7638"/>
            <a:ext cx="24479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93641" y="160008"/>
            <a:ext cx="6550359" cy="1036744"/>
          </a:xfrm>
          <a:prstGeom prst="rect">
            <a:avLst/>
          </a:prstGeom>
        </p:spPr>
        <p:txBody>
          <a:bodyPr anchor="b"/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kumimoji="0" lang="ru-RU" sz="1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Федеральное государственное бюджетное образовательное учреждение высшего образования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kumimoji="0" lang="ru-RU" sz="1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«Новосибирский государственный университет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kumimoji="0" lang="ru-RU" sz="1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экономики и управления – «НИНХ»</a:t>
            </a:r>
          </a:p>
        </p:txBody>
      </p:sp>
    </p:spTree>
    <p:extLst>
      <p:ext uri="{BB962C8B-B14F-4D97-AF65-F5344CB8AC3E}">
        <p14:creationId xmlns:p14="http://schemas.microsoft.com/office/powerpoint/2010/main" val="31468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000108"/>
            <a:ext cx="9001156" cy="541686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Перестройка системы управления деятельностью НГУЭУ на основе процессного управления и проектно-целевого подхода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(внедрено положение об описании и оптимизации бизнес-процессов НГУЭУ,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развернуто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виртуальное пространство для управления проектами на базе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OpenProject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hlinkClick r:id="rId3"/>
              </a:rPr>
              <a:t>http://op.nsuem.ru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hlinkClick r:id="rId3"/>
              </a:rPr>
              <a:t>/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и описание бизнес-процессов реализации учебного процесса (функционирование деканатов, кафедр и управлений НГУЭУ в модели обучения 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«2+2+2»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интеграция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программ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ВО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СПО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).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 рамках разработанного эффективного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контракта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преподавателя СПО устранены организационные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препятствия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реализации программ СПО преподавателями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кафедр.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Созданы секторы СПО на кафедрах. 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3600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500042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7536330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err="1" smtClean="0">
                <a:solidFill>
                  <a:srgbClr val="800000"/>
                </a:solidFill>
                <a:latin typeface="Calibri" panose="020F0502020204030204" pitchFamily="34" charset="0"/>
              </a:rPr>
              <a:t>Реинжиниринг</a:t>
            </a: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системы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785926"/>
            <a:ext cx="9001156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  <a:endParaRPr kumimoji="1" lang="ru-RU" altLang="ru-RU" sz="2400" b="1" dirty="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формализованы новые бизнес-процессы факультетов в рамках модели «2+2+2». Требуется содержательная переработка Положения о факультете и Положения о кафедре.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3600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500042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7500958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err="1" smtClean="0">
                <a:solidFill>
                  <a:srgbClr val="800000"/>
                </a:solidFill>
                <a:latin typeface="Calibri" panose="020F0502020204030204" pitchFamily="34" charset="0"/>
              </a:rPr>
              <a:t>Реинжиниринг</a:t>
            </a: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системы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285860"/>
            <a:ext cx="8643966" cy="504753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514350" indent="-514350"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Аудит направлений и специальностей подготовки. Корректировка существующих и создание новых профилей подготовки по уровням образования </a:t>
            </a:r>
            <a:r>
              <a:rPr kumimoji="1" lang="en-US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 результате аудита открыто 19 новых ОП (17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бакалавриата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и 2 магистратуры) и закрыто 9 ОП (6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бакалавриата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и 3 магистратуры); постоянно обновляется перечень программ ДПО; разработано более 20 локальных нормативных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актов,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регулирующих учебно-методическую деятельность; внедрен расчет нагрузки по программам СПО в системе Тандем; внедрена система заполнения дипломов и приложений к ним в системе Тандем для выпускников СПО и аспирантуры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lang="ru-RU" sz="2400" dirty="0"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28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85728"/>
            <a:ext cx="6929454" cy="785793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Качество образования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815320"/>
            <a:ext cx="9144000" cy="56374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514350" indent="-514350" algn="ctr">
              <a:spcBef>
                <a:spcPts val="400"/>
              </a:spcBef>
              <a:spcAft>
                <a:spcPts val="600"/>
              </a:spcAft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  <a:endParaRPr kumimoji="1" lang="ru-RU" altLang="ru-RU" sz="28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514350" indent="514350">
              <a:spcBef>
                <a:spcPts val="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системы непрерывного образования на основе сочетания всех уровней: СПО,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бакалавриат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специалитет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магистратура, аспирантура </a:t>
            </a:r>
            <a:r>
              <a:rPr kumimoji="1" lang="ru-RU" altLang="ru-RU" sz="24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(на 7 выпускающих кафедр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переданы для реализации 9 специальностей СПО:  </a:t>
            </a:r>
            <a:r>
              <a:rPr lang="ru-RU" sz="2000" i="1" dirty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бизнес-информатики; экологической безопасности и управления природопользованием; </a:t>
            </a:r>
            <a:r>
              <a:rPr lang="ru-RU" sz="2000" i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информационно-аналитического обеспечения и бухгалтерского учета, </a:t>
            </a:r>
            <a:r>
              <a:rPr lang="ru-RU" sz="2000" i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общественных финансов, </a:t>
            </a:r>
            <a:r>
              <a:rPr lang="ru-RU" sz="20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финансового </a:t>
            </a:r>
            <a:r>
              <a:rPr lang="ru-RU" sz="20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рынка и финансовых институтов; бизнеса в сфере услуг; инноваций и </a:t>
            </a:r>
            <a:r>
              <a:rPr lang="ru-RU" sz="20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предпринимательства).</a:t>
            </a:r>
            <a:endParaRPr lang="ru-RU" sz="20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514350" lvl="1" indent="36000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системы методического оснащения учебного процесса на всех уровнях образования как ключевого элемента повышения качества подготовки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разработана </a:t>
            </a:r>
            <a:r>
              <a:rPr lang="ru-RU" alt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информационная система планирования и учета УММ, актуализированы шаблоны УММ, создан курс «Разработчикам УММ» для взаимодействия с преподавателями по предоставлению и экспертизе УММ</a:t>
            </a:r>
            <a:r>
              <a:rPr lang="ru-RU" alt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r>
              <a:rPr lang="ru-RU" sz="2000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altLang="ru-RU" sz="20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0"/>
            <a:ext cx="6964826" cy="71435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Качество образования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1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1406" y="1071546"/>
            <a:ext cx="8143932" cy="546303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514350" indent="-514350"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Привлечение преподавателей из бизнес-сообщества и органов государственного и муниципального управления для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практикоориентированной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подготовки студентов </a:t>
            </a:r>
            <a:r>
              <a:rPr kumimoji="1" lang="ru-RU" altLang="ru-RU" sz="24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(в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2016-2017 учебном году 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преподавало</a:t>
            </a:r>
            <a:r>
              <a:rPr kumimoji="1" lang="en-US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72 практика, что составило 15% НПР).</a:t>
            </a:r>
            <a:endParaRPr kumimoji="1" lang="ru-RU" altLang="ru-RU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</a:t>
            </a:r>
            <a:r>
              <a:rPr kumimoji="1" lang="ru-RU" altLang="ru-RU" sz="2400" dirty="0">
                <a:solidFill>
                  <a:srgbClr val="FF0000"/>
                </a:solidFill>
                <a:latin typeface="Calibri" panose="020F0502020204030204" pitchFamily="34" charset="0"/>
              </a:rPr>
              <a:t>Базовых кафедр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как центров включения студентов в реальные бизнес-процессы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 2015-2016 уч. 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году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– 5 кафедр, в текущем - 11 кафедр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4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Программы «Настоящая практика»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заключено 36 долгосрочных договоров на комплексную практику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4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Ø"/>
              <a:defRPr/>
            </a:pPr>
            <a:endParaRPr lang="ru-RU" altLang="ru-RU" sz="1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14350" indent="-514350" algn="ctr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42852"/>
            <a:ext cx="6464759" cy="714379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Качество образования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142852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51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1406" y="1285860"/>
            <a:ext cx="8643998" cy="606832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514350" indent="-514350"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личности студента как специалиста, окончившего именно университет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усиление гуманитарной подготовки на направлениях: 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ГМУ, 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туризм, управление персоналом; преподавание дисциплины «Экономическая теория» с использованием английского языка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сетевых форм взаимодействия с российскими образовательными учреждениями </a:t>
            </a:r>
            <a:r>
              <a:rPr kumimoji="1" lang="ru-RU" altLang="ru-RU" sz="24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sz="2000" i="1" dirty="0">
                <a:latin typeface="Calibri" pitchFamily="34" charset="0"/>
                <a:cs typeface="Calibri" pitchFamily="34" charset="0"/>
              </a:rPr>
              <a:t>Сетевая программа «Оценка стоимости предприятия» с НГАСУ; Запуск двух сетевых программ с «Новосибирским открытым университетом» 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(«Основы антропологии», «</a:t>
            </a:r>
            <a:r>
              <a:rPr lang="ru-RU" sz="2000" i="1" dirty="0" err="1" smtClean="0">
                <a:latin typeface="Calibri" pitchFamily="34" charset="0"/>
                <a:cs typeface="Calibri" pitchFamily="34" charset="0"/>
              </a:rPr>
              <a:t>Градоустройство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i="1" dirty="0">
                <a:latin typeface="Calibri" pitchFamily="34" charset="0"/>
                <a:cs typeface="Calibri" pitchFamily="34" charset="0"/>
              </a:rPr>
              <a:t>и управление 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городом»), </a:t>
            </a:r>
            <a:r>
              <a:rPr lang="ru-RU" sz="2000" i="1" dirty="0">
                <a:latin typeface="Calibri" pitchFamily="34" charset="0"/>
                <a:cs typeface="Calibri" pitchFamily="34" charset="0"/>
              </a:rPr>
              <a:t>Первой академией маркетинга 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(«</a:t>
            </a:r>
            <a:r>
              <a:rPr lang="en-US" sz="2000" i="1" dirty="0" smtClean="0">
                <a:latin typeface="Calibri" pitchFamily="34" charset="0"/>
                <a:cs typeface="Calibri" pitchFamily="34" charset="0"/>
              </a:rPr>
              <a:t>SMM</a:t>
            </a:r>
            <a:r>
              <a:rPr lang="ru-RU" sz="2000" i="1" dirty="0" smtClean="0">
                <a:latin typeface="Calibri" pitchFamily="34" charset="0"/>
                <a:cs typeface="Calibri" pitchFamily="34" charset="0"/>
              </a:rPr>
              <a:t>-продвижение»)).</a:t>
            </a:r>
            <a:endParaRPr lang="ru-RU" sz="2000" i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lang="ru-RU" sz="2000" i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lang="ru-RU" sz="2000" i="1" dirty="0"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anose="05000000000000000000" pitchFamily="2" charset="2"/>
              <a:buChar char="Ø"/>
              <a:defRPr/>
            </a:pPr>
            <a:endParaRPr lang="ru-RU" altLang="ru-RU" sz="1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514350" indent="-514350" algn="ctr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6321883" cy="785817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Качество образования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737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785926"/>
            <a:ext cx="8429684" cy="14362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методики оценки качества образования со стороны студентов и внешней </a:t>
            </a:r>
            <a:r>
              <a:rPr kumimoji="1" lang="ru-RU" altLang="ru-RU" sz="2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среды.</a:t>
            </a:r>
            <a:endParaRPr kumimoji="1" lang="ru-RU" altLang="ru-R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7143768" cy="85725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Качество образования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357298"/>
            <a:ext cx="8786842" cy="439094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Утверждение стратегии развития электронного обучения  НГУЭУ и создание образовательного портала на базе системы </a:t>
            </a:r>
            <a:r>
              <a:rPr lang="en-US" sz="28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Moodle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утверждено положение об электронном обучении в НГУЭУ; созданы основные элементы электронно-информационной образовательной системы (</a:t>
            </a:r>
            <a:r>
              <a:rPr lang="en-US" alt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Moodle</a:t>
            </a:r>
            <a:r>
              <a:rPr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Тандем, личный кабинет студента, портал УМУ); организована система непрерывного повышения квалификации НПР по вопросам использования информационно-коммуникационных технологий и применения электронного обучения</a:t>
            </a:r>
            <a:r>
              <a:rPr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85728"/>
            <a:ext cx="6715140" cy="67144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Электронное обучение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62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17768" y="1428736"/>
            <a:ext cx="9026232" cy="40421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lang="ru-RU" sz="24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Приступили к реализации:</a:t>
            </a:r>
            <a:endParaRPr lang="ru-RU" sz="24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От отдельных фрагментов к полноценной системе электронного обучения в рамках проекта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«Электронное обучение в НГУЭУ» </a:t>
            </a:r>
            <a:r>
              <a:rPr kumimoji="1" lang="ru-RU" altLang="ru-RU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организована работа проектной группы по направлениям: поддержка ЭИОС и развитие ЭО; создан личный кабинет студента, как единая «точка входа» в ЭИОС; 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начаты работы по созданию системы мониторинга активности преподавателей и студентов в ЭИОС</a:t>
            </a:r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sz="24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2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8461573" cy="67144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Электронное обучение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16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17768" y="1000108"/>
            <a:ext cx="9026232" cy="48885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lang="ru-RU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Не </a:t>
            </a: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сделано:</a:t>
            </a:r>
            <a:endParaRPr lang="ru-RU" sz="2400" b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Не сформировано мышление преподавателей, нацеленное на развитие  электронного 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обучения.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Не разработаны нормативные  документы 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стандарт, определяющий требования к курсу, реализуемому с использованием ЭО и ДОТ; формальные регламенты работы преподавателей, студентов, других участников в рамках ЭО и ДОТ; положение о финансировании разработки ЭОР; положение и нормативы оплаты труда преподавателей с учетом специфики ЭО и ДОТ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 </a:t>
            </a:r>
            <a:endParaRPr 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Не  созданы сетевые формы взаимодействия с российскими и зарубежными образовательными учреждениями на базе образовательного портала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НГУЭУ.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61573" cy="671442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Электронное обучение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16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42875" y="857250"/>
            <a:ext cx="8840788" cy="478592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 как ведущего вуза в области регионального развития на основе концепции «предпринимательского университета» и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реализации  модели подготовки «инженеров бизнеса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».</a:t>
            </a:r>
            <a:endParaRPr lang="ru-RU" altLang="ru-RU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стратегической цели НГУЭУ позволит: </a:t>
            </a:r>
          </a:p>
          <a:p>
            <a:pPr lvl="1"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повысить </a:t>
            </a:r>
            <a:r>
              <a:rPr lang="ru-RU" altLang="ru-RU" sz="2200" dirty="0">
                <a:solidFill>
                  <a:srgbClr val="800000"/>
                </a:solidFill>
                <a:latin typeface="Calibri" pitchFamily="34" charset="0"/>
              </a:rPr>
              <a:t>конкурентоспособность выпускников </a:t>
            </a: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университета на рынке </a:t>
            </a:r>
            <a:r>
              <a:rPr lang="ru-RU" altLang="ru-RU" sz="22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труда.</a:t>
            </a:r>
            <a:endParaRPr lang="ru-RU" altLang="ru-RU" sz="22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обеспечить формирование бренда «Выпускник НГУЭУ - гарантия качества и престижа</a:t>
            </a:r>
            <a:r>
              <a:rPr lang="ru-RU" altLang="ru-RU" sz="22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».</a:t>
            </a:r>
            <a:endParaRPr lang="en-US" altLang="ru-RU" sz="22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  <a:buClr>
                <a:srgbClr val="800000"/>
              </a:buClr>
              <a:buFont typeface="Wingdings" panose="05000000000000000000" pitchFamily="2" charset="2"/>
              <a:buChar char="Ø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Необходимым условием достижения стратегической цели является </a:t>
            </a:r>
            <a:r>
              <a:rPr lang="ru-RU" altLang="ru-RU" sz="2400" dirty="0">
                <a:solidFill>
                  <a:srgbClr val="800000"/>
                </a:solidFill>
                <a:latin typeface="Calibri" pitchFamily="34" charset="0"/>
              </a:rPr>
              <a:t>вовлеченность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преподавателей,  сотрудников и студентов в развитие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НГУЭУ.</a:t>
            </a:r>
          </a:p>
        </p:txBody>
      </p:sp>
      <p:pic>
        <p:nvPicPr>
          <p:cNvPr id="4100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214313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87666" y="151275"/>
            <a:ext cx="61275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dirty="0">
                <a:solidFill>
                  <a:srgbClr val="800000"/>
                </a:solidFill>
                <a:latin typeface="Calibri" panose="020F0502020204030204" pitchFamily="34" charset="0"/>
              </a:rPr>
              <a:t>Цель развития НГУЭУ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27368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4282" y="1142984"/>
            <a:ext cx="8643998" cy="499624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 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Позиционирование кафедр как экспертных центров: </a:t>
            </a:r>
            <a:r>
              <a:rPr kumimoji="1" lang="ru-RU" altLang="ru-RU" sz="28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внедрена централизованная система поиска и отслеживания актуальных конкурсов НИР на всех государственных площадках, информирования и поддержки сотрудников университета, участвующих в НИР, а также защиты интересов университета в ходе конкурсных процедур с нечестными заказчиками; сформированы устойчивые научные коллективы для подготовки заявок и выполнению междисциплинарных исследований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sz="2000" i="1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Развитие технологии «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грантмейкерства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 и формирование творческих коллективов, способных эффективно реализовать фундаментальные и прикладные НИР, в том числе в формате хоздоговорных и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грантовых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работ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марте 2017 выиграно 3 гранта 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РГНФ на общую сумму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800 тыс. рублей).</a:t>
            </a:r>
            <a:endParaRPr kumimoji="1" lang="ru-RU" altLang="ru-RU" sz="36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7000892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НГУЭУ - экспертный центр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4231" y="1142984"/>
            <a:ext cx="8213983" cy="43345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Подготовка групп экспертов по ключевым направлениям развития экономики и общества </a:t>
            </a:r>
            <a:r>
              <a:rPr kumimoji="1" lang="ru-RU" altLang="ru-RU" sz="2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включение сотрудников НГУЭУ в федеральные, региональные, муниципальные совещательные органы в качестве экспертов: эксперты ВАК; судебные эксперты, аудиторы, оценщики, члены комитетов по стандартизации, контролю качества, биржевого рынка, информационной безопасности и т.д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.).</a:t>
            </a:r>
            <a:endParaRPr kumimoji="1" lang="ru-RU" altLang="ru-RU" sz="20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реестра экспертов НГУЭУ по типам и уровню решаемых задач </a:t>
            </a:r>
            <a:r>
              <a:rPr kumimoji="1" lang="ru-RU" altLang="ru-RU" sz="24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одготовлена анкета эксперта, создан перечень ведущих ученых НГУЭУ, создано несколько проектных команд (творческих коллективов) по выполнению НИР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42852"/>
            <a:ext cx="7107702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НГУЭУ - экспертный центр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357298"/>
            <a:ext cx="8572560" cy="39703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Не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сделано:</a:t>
            </a:r>
            <a:endParaRPr kumimoji="1" lang="ru-RU" altLang="ru-RU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внедряется принцип: активным в науке – возможность преференций в учебной нагрузке;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выполнены плановые объемы заданий по НИР;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обеспечено включение сотрудников НГУЭУ в объединения бизнес-сообщества;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rgbClr val="002060"/>
                </a:solidFill>
                <a:latin typeface="Calibri" panose="020F0502020204030204" pitchFamily="34" charset="0"/>
              </a:rPr>
              <a:t>Не созданы группы экспертов по направлениям:</a:t>
            </a:r>
          </a:p>
          <a:p>
            <a:pPr lvl="1" algn="just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    </a:t>
            </a:r>
            <a:r>
              <a:rPr kumimoji="1" lang="ru-RU" altLang="ru-RU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социологии, организации бизнеса, педагогики, психологии, </a:t>
            </a:r>
            <a:r>
              <a:rPr kumimoji="1" lang="ru-RU" altLang="ru-RU" sz="2000" i="1" dirty="0" err="1">
                <a:solidFill>
                  <a:srgbClr val="FF0000"/>
                </a:solidFill>
                <a:latin typeface="Calibri" panose="020F0502020204030204" pitchFamily="34" charset="0"/>
              </a:rPr>
              <a:t>бизнес-информатики</a:t>
            </a:r>
            <a:r>
              <a:rPr kumimoji="1" lang="ru-RU" altLang="ru-RU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, иностранных языков, экономической теории и др.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7250578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НГУЭУ - экспертный центр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071546"/>
            <a:ext cx="8892480" cy="34470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научной библиотеки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(с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оздан дизайн-проект научной библиотеки (создается три зоны: «тихая», «средняя» и «громкая»); налажена работа с </a:t>
            </a:r>
            <a:r>
              <a:rPr lang="ru-RU" sz="20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библиометрическими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показателями; научная библиотека активно участвует в мероприятиях университета (выставки книг, </a:t>
            </a:r>
            <a:r>
              <a:rPr lang="ru-RU" sz="20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библиометрическая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работа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)).</a:t>
            </a:r>
            <a:endParaRPr 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научного общества студентов </a:t>
            </a:r>
            <a:r>
              <a:rPr kumimoji="1" lang="ru-RU" altLang="ru-RU" sz="2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озрождено студенческое научное общество (СНО</a:t>
            </a: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7250578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Научная активность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8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142984"/>
            <a:ext cx="8392446" cy="45653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Увеличение количества диссертаций, защищаемых в существующем диссертационном совете и создание новых диссертационных советов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округ диссертационного совета НГУЭУ начали появляться аспиранты и докторанты (порядка 40 заявок кандидатских и докторских); межвузовский научный семинар стал проходить на регулярной основе; принята программа поддержки публикаций членов ДС и размещения их в МБЦ; проведен анализ потенциала НГУЭУ для открытия ДС по другим направлениям). 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Распространение опыта кафедры «Статистика» как научно-образовательного центра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с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оздание Научно-образовательного центра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«Статистика. Математика. Бухгалтерский учёт»).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14290"/>
            <a:ext cx="6929454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Научная активность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8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500174"/>
            <a:ext cx="8821087" cy="382668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центров научной активности на базе научных школ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(з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арегистрирована научная школа «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Философия, этика и религиоведение», в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водится система </a:t>
            </a:r>
            <a:r>
              <a:rPr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планирования 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работы научных школ).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Получение новых статусов научных журналов НГУЭУ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(ф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инансирование журналов переведено на грантовую основу; возобновление выпуска «Научных записок НГУЭУ»; проводится работа совместно с НГТУ о подаче журнала «Идеи и Идеалы» на включение в международные базы цитирования (два года присваивается </a:t>
            </a: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DOI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оформление соответствует требованиям МБЦ)).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85728"/>
            <a:ext cx="7000892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Научная активность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8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071546"/>
            <a:ext cx="8215370" cy="32726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Не </a:t>
            </a:r>
            <a:r>
              <a:rPr kumimoji="1" lang="ru-RU" altLang="ru-RU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сделано:</a:t>
            </a:r>
            <a:endParaRPr kumimoji="1" lang="ru-RU" altLang="ru-RU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Отсутствуют научные школы гуманитарной направленности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sz="2000" i="1" dirty="0">
                <a:solidFill>
                  <a:schemeClr val="accent6">
                    <a:lumMod val="50000"/>
                  </a:schemeClr>
                </a:solidFill>
              </a:rPr>
              <a:t>37.06.01 Психологические науки (профиль «Психофизиология»); 46.06.01 Исторические науки и археология (профиль «История международных отношений и внешней политики»).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itchFamily="34" charset="0"/>
              </a:rPr>
              <a:t>Место и роль научных школ в деятельности университета остаются неопределенными.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6858016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Научная активность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65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51520" y="1196752"/>
            <a:ext cx="8892480" cy="49039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Обновление нормативной базы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(обновление локальной нормативной базы работы Приемной комиссии, создание скриптов технических секретарей, списка частых вопросов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Мероприятия по увеличению количества абитуриентов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(проведена целевая работа с регионами – реклама, выездные мероприятия, активизирована работа представительств, реализуется проект «Послы НГУЭУ» – более 20 студентов приняли участие, реализован проект «Университет 2.0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»).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Мероприятия по обеспечению качества абитуриентов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(повышены минимальные баллы ЕГЭ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проводится целевая работа со школами-партнерами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18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457200" lvl="1" indent="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18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43834" cy="112474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абитуриент –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студент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56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643050"/>
            <a:ext cx="8892480" cy="320087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Рекламно-информационная кампания и новые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форматы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привлечения абитуриентов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(обновлен раздел «Поступающему» на сайте и лэндинг Дня открытых дверей, разработан новый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спецвыпуск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газеты</a:t>
            </a:r>
            <a:r>
              <a:rPr kumimoji="1" lang="en-US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«Наша Академия»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для абитуриентов, проводятся интерактивные площадки в рамках Дней открытых дверей; на сайте реализован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kumimoji="1" lang="en-US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-тур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видеотрансляция работы приемной комиссии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180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457200" lvl="1" indent="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18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43834" cy="112474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абитуриент –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студент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285860"/>
            <a:ext cx="8892480" cy="429861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Привлечение иностранных студентов из стран СНГ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(начата целевая работа с абитуриентами Казахстана (выезды, агентские соглашения), размещается информация по линии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Россотрудничества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r>
              <a:rPr kumimoji="1" lang="en-US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Мероприятия по обеспечению качества абитуриентов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(повышены минимальные баллы ЕГЭ, проведены 4 онлайн-олимпиады и региональные этапы всероссийских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олимпиад).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Целевое продвижение отдельных образовательных направлений и программ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(разработан лэндинг «Экология и природопользование», начата актуализация рекламно-информационных материалов по программе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en-US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defRPr/>
            </a:pPr>
            <a:endParaRPr kumimoji="1" lang="ru-RU" altLang="ru-RU" sz="20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112474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абитуриент –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студент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44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2016-2017 УЧЕБНОМ ГОДУ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334732"/>
            <a:ext cx="9001157" cy="506292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Принята стратегия развития НГУЭУ как предпринимательского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университета.</a:t>
            </a:r>
            <a:endParaRPr lang="ru-RU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Завершена реорганизация организационной структуры университета путем формирования состава факультетов и кафедр максимально ориентированного на потребности работодателей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(переход на форму подготовки 2+2+2).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Информатизация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деятельности:</a:t>
            </a:r>
            <a:endParaRPr lang="en-US" altLang="ru-RU" sz="2400" b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800100" lvl="1" indent="-514350">
              <a:spcBef>
                <a:spcPts val="600"/>
              </a:spcBef>
              <a:buClr>
                <a:srgbClr val="800000"/>
              </a:buClr>
              <a:buNone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Проект </a:t>
            </a:r>
            <a:r>
              <a:rPr lang="ru-RU" altLang="ru-RU" sz="2200" dirty="0">
                <a:solidFill>
                  <a:srgbClr val="800000"/>
                </a:solidFill>
                <a:latin typeface="Calibri" panose="020F0502020204030204" pitchFamily="34" charset="0"/>
              </a:rPr>
              <a:t>«Электронный университет»: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2000" b="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внедрена базовая версия Деканат-Тандем для всех уровней образования; 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2000" b="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развивается </a:t>
            </a:r>
            <a:r>
              <a:rPr lang="ru-RU" altLang="ru-RU" sz="2000" b="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 </a:t>
            </a:r>
            <a:r>
              <a:rPr lang="ru-RU" altLang="ru-RU" sz="2000" b="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электронного документооборота.</a:t>
            </a:r>
          </a:p>
          <a:p>
            <a:pPr marL="857250" lvl="1" indent="-571500">
              <a:spcBef>
                <a:spcPts val="0"/>
              </a:spcBef>
              <a:buClr>
                <a:srgbClr val="800000"/>
              </a:buClr>
              <a:buNone/>
              <a:defRPr/>
            </a:pPr>
            <a:r>
              <a:rPr lang="ru-RU" altLang="ru-RU" sz="22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Проект </a:t>
            </a:r>
            <a:r>
              <a:rPr lang="ru-RU" altLang="ru-RU" sz="2200" dirty="0">
                <a:latin typeface="Calibri" panose="020F0502020204030204" pitchFamily="34" charset="0"/>
              </a:rPr>
              <a:t>«Электронное обучение»:</a:t>
            </a:r>
          </a:p>
          <a:p>
            <a:pPr marL="1200150" lvl="2" indent="-514350">
              <a:spcBef>
                <a:spcPts val="0"/>
              </a:spcBef>
              <a:buClr>
                <a:srgbClr val="800000"/>
              </a:buClr>
              <a:defRPr/>
            </a:pPr>
            <a:r>
              <a:rPr lang="ru-RU" altLang="ru-RU" sz="1800" b="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Переход от разговоров об электронном обучении к созданию электронной образовательной среды.</a:t>
            </a:r>
          </a:p>
        </p:txBody>
      </p:sp>
      <p:pic>
        <p:nvPicPr>
          <p:cNvPr id="512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3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2071678"/>
            <a:ext cx="8892480" cy="321113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Новые форматы дней открытых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дверей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kumimoji="1" lang="ru-RU" altLang="ru-RU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Целевая работа по привлечению студентов из дальнего зарубежья (Китай, Вьетнам).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целевых групп подготовки по заказам органов власти и бизнес-сообщества.</a:t>
            </a:r>
            <a:endParaRPr kumimoji="1" lang="ru-RU" altLang="ru-RU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lvl="1" indent="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1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7572396" cy="112474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абитуриент –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качественный студент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07504" y="928670"/>
            <a:ext cx="9036496" cy="47038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8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программы «</a:t>
            </a:r>
            <a:r>
              <a:rPr kumimoji="1" lang="ru-RU" altLang="ru-RU" sz="28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Внеучебные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траектории»: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Предпринимательство;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 Бизнес и власть;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Лидерство и инициативы;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 Аналитика, наука и инновации;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 Международные связи;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 Культура и творчество;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latin typeface="Calibri" panose="020F0502020204030204" pitchFamily="34" charset="0"/>
              </a:rPr>
              <a:t> </a:t>
            </a:r>
            <a:r>
              <a:rPr lang="ru-RU" sz="2400" dirty="0" smtClean="0">
                <a:latin typeface="Calibri" panose="020F0502020204030204" pitchFamily="34" charset="0"/>
              </a:rPr>
              <a:t>Здоровый </a:t>
            </a:r>
            <a:r>
              <a:rPr lang="ru-RU" sz="2400" dirty="0">
                <a:latin typeface="Calibri" panose="020F0502020204030204" pitchFamily="34" charset="0"/>
              </a:rPr>
              <a:t>образ жизни и </a:t>
            </a:r>
            <a:r>
              <a:rPr lang="ru-RU" sz="2400" dirty="0" smtClean="0">
                <a:latin typeface="Calibri" panose="020F0502020204030204" pitchFamily="34" charset="0"/>
              </a:rPr>
              <a:t>безопасность.</a:t>
            </a:r>
            <a:endParaRPr kumimoji="1" lang="ru-RU" altLang="ru-RU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Программа продолжает развиваться, общее количество участников траекторий за 2 года – более 2000 студентов, актив – 300-400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человек.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6786578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Карьера студента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428736"/>
            <a:ext cx="8286809" cy="430887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Созданы дополнительные условия для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студенческой академической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мобильности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запущены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тревел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-гранты, реализуется проект с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Кобургом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16 студентов поехали по обменным программам в Китай и Южную Корею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Развивается инфраструктура поддержки </a:t>
            </a:r>
            <a:r>
              <a:rPr kumimoji="1" lang="ru-RU" altLang="ru-RU" sz="240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внеучебной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активности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(реализуется программа бизнес-инкубатора, работает студия молодежного телевидения, творческие студии, спортивные объединения, запущен  проект «Битва факультетов»).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Проводится конкурс студенческих инициатив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(поддержано 10 проектов на общую сумму 289 тыс. руб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3" y="214290"/>
            <a:ext cx="6500858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Карьера студента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89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357298"/>
            <a:ext cx="8215338" cy="382668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студенческого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самоуправления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(избран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новый состав Совета, формируется план работы на 2017-2018 учебный год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Проводится подготовка к проведению студенческих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форумов и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конкурсов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 рамках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Программы развития деятельности студенческих объединений (ПРДСО)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- Форум молодежного предпринимательства, Форум качества образования,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Форум по финансовой грамотности, Форум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«Молодые юристы» + традиционные форматы – 1 сентября,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ВыШка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Мистер и М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исс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НГУЭУ, Ректорский бал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6500826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Карьера студента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5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57158" y="1714488"/>
            <a:ext cx="7736291" cy="28575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новых студенческих объединений.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молодежных предпринимательских проектов.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Интеграция с основным образовательным процессом, вовлеченность НПР во </a:t>
            </a:r>
            <a:r>
              <a:rPr kumimoji="1" lang="ru-RU" altLang="ru-RU" sz="240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внеучебную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деятельность.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6715139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Карьера студента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3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785794"/>
            <a:ext cx="8892480" cy="47500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lang="ru-RU" altLang="ru-RU" sz="2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  <a:endParaRPr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позитивного образа университета </a:t>
            </a:r>
            <a:r>
              <a:rPr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 расширение перечня партнеров и проектов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(стабильный поток информации с упоминанием НГУЭУ в СМИ – 40-60 в месяц, расширен круг контактов на федеральном и местном уровне – </a:t>
            </a:r>
            <a:r>
              <a:rPr kumimoji="1" lang="en-US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WWF,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Центробанк, Новосибирская филармония и т.д., проведение мероприятий федерального и регионального масштаба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программы «Выпускник НГУЭУ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(расширение круга вовлеченных выпускников, в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т.ч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рамках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кобрэнингового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проекта «Золотая середина – Выпускник НГУЭУ», привлечение финансирования на проекты (в </a:t>
            </a:r>
            <a:r>
              <a:rPr kumimoji="1"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т.ч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 БИНБАНК – 2 млн руб. на юбилейные мероприятия, реализуется информационная составляющая – ежемесячные дайджесты), запланирован конкурс проектов выпускников в рамках юбилея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6107570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Имидж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142852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500174"/>
            <a:ext cx="8892480" cy="36317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Сформирован план проведения юбилейных мероприятий</a:t>
            </a:r>
            <a:r>
              <a:rPr kumimoji="1" lang="ru-RU" altLang="ru-RU" sz="1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(12.10.2017 – торжественное мероприятие в филармонии с презентацией книги и фильма, международный научный форум, конкурсы выпускников, студентов, абитуриентов, преподавателей и т.д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Обновление сайта</a:t>
            </a:r>
            <a:r>
              <a:rPr kumimoji="1" lang="ru-RU" altLang="ru-RU" sz="18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(новая структура, индивидуальные разделы факультетов, кафедр, планируется ввод страниц НПР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Обновление рекламно-информационных материалов о вузе, подразделениях, образовательных программах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(новые шаблоны буклетов, презентаций, баннеры и т.д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6607636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Имидж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857364"/>
            <a:ext cx="8892480" cy="16209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обеспечено продвижение в основных рейтингах (Национальный рейтинг университетов, рейтинг</a:t>
            </a:r>
            <a:r>
              <a:rPr kumimoji="1" lang="en-US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вузов «Эксперт РА», </a:t>
            </a:r>
            <a:r>
              <a:rPr kumimoji="1" lang="en-US" altLang="ru-RU" sz="240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Webometrics</a:t>
            </a:r>
            <a:r>
              <a:rPr kumimoji="1" lang="en-US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kumimoji="1" lang="en-US" altLang="ru-RU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14290"/>
            <a:ext cx="6607636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Имидж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3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548680"/>
            <a:ext cx="9126353" cy="645304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Перевод всех сотрудников на «эффективный контракт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»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(разработан Эффективный контракт для преподавателей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СПО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(переход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с 01.09.2017.); разработан эффективный контракт для АУП и УВП (переход 100% сотрудников до конца 2017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года), формируются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предложения по уточнению показателей эффективного контракта для ППС по программам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ВО (внедрение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 2018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году)).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денежной мотивации персонала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(уточнение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тарифной сетки оплаты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труда; внедрение фондов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заведующих кафедр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внедрене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подхода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деления премии для работников категории АУП и УВП по итогам квартала на 2 части «текущая работа» до 45% заработной платы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и«проектная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работа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» -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до 20% заработной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платы).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Развитие системы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неденежной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мотивации персонала. Система наград,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льгот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(проводится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беспрецедентная работа по награждению работников в рамках празднования 50-летия НГУЭУ (представления к наградам всех уровней от федерального до местного)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- более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150 наградных дел в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работе; проведен региональный семинар-совещание с представителями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Минобрнауки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России о системе ведомственных наград).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7107702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Управление персоналом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63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4282" y="1071546"/>
            <a:ext cx="8786874" cy="44576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Аттестация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сотрудников НГУЭУ: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Научно-педагогических работников; </a:t>
            </a:r>
            <a:r>
              <a:rPr kumimoji="1" lang="ru-RU" altLang="ru-RU" sz="18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отказались от сплошной аттестации ППС и НС, так как есть процедура избрания, для СПО разработано Положение).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Других категорий работников.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(разработано Положение, проведена аттестация Управления профориентации и УМП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).</a:t>
            </a:r>
          </a:p>
          <a:p>
            <a:pPr marL="1343025" indent="-447675" algn="just">
              <a:spcBef>
                <a:spcPts val="0"/>
              </a:spcBef>
              <a:buClr>
                <a:schemeClr val="accent4">
                  <a:lumMod val="50000"/>
                </a:schemeClr>
              </a:buClr>
              <a:buNone/>
            </a:pPr>
            <a:r>
              <a:rPr kumimoji="1" 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Внедренная модель аттестации АУП включает </a:t>
            </a:r>
            <a:r>
              <a:rPr kumimoji="1" 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 этапа: </a:t>
            </a:r>
          </a:p>
          <a:p>
            <a:pPr marL="1343025" indent="-447675" algn="just">
              <a:spcBef>
                <a:spcPts val="0"/>
              </a:spcBef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kumimoji="1" 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Оценка профессиональных знаний и умений;</a:t>
            </a:r>
          </a:p>
          <a:p>
            <a:pPr marL="1343025" indent="-447675" algn="just">
              <a:spcBef>
                <a:spcPts val="0"/>
              </a:spcBef>
              <a:buClr>
                <a:schemeClr val="accent4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kumimoji="1" 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Оценка персональных качеств, умение работать в команде.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11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7036264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Управление персоналом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21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785926"/>
            <a:ext cx="8607425" cy="21698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4"/>
              <a:defRPr/>
            </a:pP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Реорганизована система дополнительного образования на основе создания проектных офисов.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 startAt="4"/>
              <a:defRPr/>
            </a:pPr>
            <a:r>
              <a:rPr lang="ru-RU" altLang="ru-RU" sz="26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Созданы элементы </a:t>
            </a:r>
            <a:r>
              <a:rPr lang="ru-RU" altLang="ru-RU" sz="26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системы формирования активности преподавателей, сотрудников и студентов через реализацию концепции вовлеченности. </a:t>
            </a:r>
          </a:p>
        </p:txBody>
      </p:sp>
      <p:pic>
        <p:nvPicPr>
          <p:cNvPr id="7172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ОСНОВНЫЕ ДОСТИЖЕНИЯ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2016-2017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344407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27909" y="719963"/>
            <a:ext cx="8892480" cy="53142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Система вовлечения и мотивации персонала: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Определение </a:t>
            </a:r>
            <a:r>
              <a:rPr kumimoji="1" lang="en-US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KPI</a:t>
            </a: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для структурных подразделений по всем реализуемым проектам и процессам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(внедрено частично –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УФиБУ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УИТ,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УМП, УДО);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Разработка системы персональной ответственности руководителей и мотивации исполнителей  при реализации процессов и проектов на основе персональных </a:t>
            </a:r>
            <a:r>
              <a:rPr kumimoji="1" lang="en-US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KPI</a:t>
            </a: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(внедрено частично – </a:t>
            </a:r>
            <a:r>
              <a:rPr kumimoji="1" lang="ru-RU" altLang="ru-RU" sz="2000" i="1" dirty="0" err="1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УФиБУ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УИТ,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УМП, УДО).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программ «Кадровый прорыв» и «У меня есть преемник»: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Разработано положение о кадровом резерве;</a:t>
            </a: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Реализован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первый этап формирования кадрового резерва, кандидаты будут разделены на кластеры, и будут проходить обучение по индивидуальным траекториям. </a:t>
            </a:r>
            <a:endParaRPr kumimoji="1" lang="ru-RU" altLang="ru-RU" sz="2000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По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каждой должности руководителя (в том числе заведующий кафедрой) будет определен возможный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преемник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  <a:endParaRPr kumimoji="1" lang="en-US" altLang="ru-RU" sz="18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7250578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Управление персоналом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63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643050"/>
            <a:ext cx="9001156" cy="26468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  <a:endParaRPr kumimoji="1" lang="ru-RU" altLang="ru-RU" sz="2400" b="1" dirty="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Реализация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программы «Дайте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шанс порулить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!» - не сформирован молодежный резерв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управлении Университетом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3600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28572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6964826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Управление персоналом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84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85720" y="928670"/>
            <a:ext cx="8001056" cy="308802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Проведено интернет-тестирование студентов НГУЭУ по сертифицированным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аккредитационным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педагогическим измерительным материалам (АПИМ) в рамках проекта «Федеральный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Интернет-экзамен 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сфере профессионального образования» (Йошкар-Ола), получен сертификат качества.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lang="ru-RU" altLang="ru-RU" sz="2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42852"/>
            <a:ext cx="6858048" cy="76470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Аккредитация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3786190"/>
            <a:ext cx="2277136" cy="2909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05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-1176" y="1142984"/>
            <a:ext cx="8859456" cy="541686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Сочетание формальных требований </a:t>
            </a:r>
            <a:r>
              <a:rPr kumimoji="1" lang="ru-RU" altLang="ru-RU" sz="24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Рособрнадзора</a:t>
            </a: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с профессиональными стандартами 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работодателей</a:t>
            </a:r>
            <a:r>
              <a:rPr kumimoji="1" lang="en-US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созданы шаблоны для сбора информации и оценки кадровой обеспеченности на уровне конкретной ОП).</a:t>
            </a:r>
            <a:endParaRPr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Разработка методических  документов по подготовке и проведению аккредитации для деканатов, кафедр, управлений </a:t>
            </a:r>
            <a:r>
              <a:rPr kumimoji="1" lang="ru-RU" altLang="ru-RU" sz="24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создана папка в разделе Документы вуза, в которой находятся НПА по аккредитации и руководящие документы </a:t>
            </a:r>
            <a:r>
              <a:rPr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Рособрнадзора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Создание системы контроля и самоконтроля подготавливаемых отчетных документов нормативным требованиям процедуры аккредитации </a:t>
            </a:r>
            <a:r>
              <a:rPr kumimoji="1" lang="ru-RU" altLang="ru-RU" sz="24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000" i="1" dirty="0">
                <a:latin typeface="Calibri" pitchFamily="34" charset="0"/>
                <a:cs typeface="Calibri" pitchFamily="34" charset="0"/>
              </a:rPr>
              <a:t>в тестовом варианте программа по контролю за состоянием УММ и состоянием кадрового обеспечения </a:t>
            </a:r>
            <a:r>
              <a:rPr lang="ru-RU" altLang="ru-RU" sz="2000" i="1" dirty="0" smtClean="0">
                <a:latin typeface="Calibri" pitchFamily="34" charset="0"/>
                <a:cs typeface="Calibri" pitchFamily="34" charset="0"/>
              </a:rPr>
              <a:t>ОП).</a:t>
            </a:r>
            <a:endParaRPr lang="ru-RU" altLang="ru-RU" sz="2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6357982" cy="76470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Аккредитация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05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07504" y="1556792"/>
            <a:ext cx="9036496" cy="30162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сделано:</a:t>
            </a:r>
            <a:endParaRPr kumimoji="1" lang="ru-RU" altLang="ru-RU" sz="24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Успешная аккредитация существующих программ и университета в целом </a:t>
            </a:r>
            <a:r>
              <a:rPr kumimoji="1" lang="ru-RU" altLang="ru-RU" sz="24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получено положительное решение </a:t>
            </a:r>
            <a:r>
              <a:rPr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аккредитационной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коллегии </a:t>
            </a:r>
            <a:r>
              <a:rPr lang="ru-RU" altLang="ru-RU" sz="20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Рособрнадзора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ru-RU" altLang="ru-RU" sz="2000" b="1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только по 2 </a:t>
            </a: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из 5 заявленных программ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altLang="ru-RU" sz="2000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i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Разработка пакета шаблонов отчетных документов по направлениям деятельности </a:t>
            </a:r>
            <a:r>
              <a:rPr lang="ru-RU" altLang="ru-RU" sz="2000" i="1" dirty="0">
                <a:latin typeface="Calibri" pitchFamily="34" charset="0"/>
                <a:cs typeface="Calibri" pitchFamily="34" charset="0"/>
              </a:rPr>
              <a:t>(управления, факультеты, кафедры</a:t>
            </a:r>
            <a:r>
              <a:rPr lang="ru-RU" altLang="ru-RU" sz="2000" i="1" dirty="0" smtClean="0">
                <a:latin typeface="Calibri" pitchFamily="34" charset="0"/>
                <a:cs typeface="Calibri" pitchFamily="34" charset="0"/>
              </a:rPr>
              <a:t>).</a:t>
            </a:r>
            <a:endParaRPr lang="ru-RU" altLang="ru-RU" sz="2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285728"/>
            <a:ext cx="7215206" cy="69269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Аккредитация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8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928670"/>
            <a:ext cx="8501090" cy="532453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Введение в действие проекта «Кампус» от БИН/МДМ банка - мощный прорыв в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формировании </a:t>
            </a: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инфраструктуры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Внедрена автоматизированная система учета посетителей столовой с целью осуществления гибкого подхода к ценообразованию для сторонних посетителей и предоставления льготной наценки для студентов и сотрудников университета с использованием </a:t>
            </a:r>
            <a:r>
              <a:rPr kumimoji="1" lang="ru-RU" altLang="ru-RU" sz="20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кампусных</a:t>
            </a: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карт.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Организована работа столовой в корпусе №5 по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субботам.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 общежитии проведен капитальный ремонт и введены  в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эксплуатацию: 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2-е душевые комнаты на 20 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мест, </a:t>
            </a:r>
            <a:r>
              <a:rPr kumimoji="1" lang="ru-RU" altLang="ru-RU" sz="2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прачечная на 12 стиральных 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машин, </a:t>
            </a:r>
            <a:r>
              <a:rPr kumimoji="1" lang="en-US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6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 кухонь </a:t>
            </a:r>
            <a:r>
              <a:rPr kumimoji="1" lang="ru-RU" altLang="ru-RU" sz="2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общего </a:t>
            </a:r>
            <a:r>
              <a:rPr kumimoji="1" lang="ru-RU" altLang="ru-RU" sz="2000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пользования.</a:t>
            </a:r>
            <a:endParaRPr kumimoji="1" lang="ru-RU" altLang="ru-RU" sz="2000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Произведена замена деревянных окон на пластиковые на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1</a:t>
            </a:r>
            <a:r>
              <a:rPr kumimoji="1" lang="en-US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-6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этажах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общежития.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Проведен капитальный ремонт подвального помещения  2-го корпуса для размещения электронного тира и борцовского </a:t>
            </a:r>
            <a:r>
              <a:rPr kumimoji="1" lang="ru-RU" altLang="ru-RU" sz="20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зала.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2147" y="243377"/>
            <a:ext cx="6612913" cy="74692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И</a:t>
            </a:r>
            <a:r>
              <a:rPr lang="ru-RU" altLang="ru-RU" b="1" dirty="0" err="1">
                <a:solidFill>
                  <a:srgbClr val="800000"/>
                </a:solidFill>
                <a:latin typeface="Calibri" panose="020F0502020204030204" pitchFamily="34" charset="0"/>
              </a:rPr>
              <a:t>змен</a:t>
            </a:r>
            <a:r>
              <a:rPr lang="en-US" altLang="ru-RU" b="1" dirty="0" err="1">
                <a:solidFill>
                  <a:srgbClr val="800000"/>
                </a:solidFill>
                <a:latin typeface="Calibri" panose="020F0502020204030204" pitchFamily="34" charset="0"/>
              </a:rPr>
              <a:t>ения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 в инфраструктуре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21429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0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428736"/>
            <a:ext cx="9050070" cy="45499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Изменения в эффективном контракте с 01.10.201</a:t>
            </a:r>
            <a:r>
              <a:rPr kumimoji="1" lang="en-US" altLang="ru-RU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6</a:t>
            </a:r>
            <a:r>
              <a:rPr kumimoji="1" lang="ru-RU" altLang="ru-RU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г.:</a:t>
            </a:r>
          </a:p>
          <a:p>
            <a:pPr lvl="1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Индексация размеров выплат в среднем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25%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(от 6% до 194%);</a:t>
            </a:r>
          </a:p>
          <a:p>
            <a:pPr lvl="1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Введение ежемесячной СВ за выполнение функций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заместителя заведующего кафедрой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lvl="1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Уточнение требований к владению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иностранным языком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(добавлен японский язык, добавлен новый тип экзамена по английскому и немецкому языкам, защита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PhD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на иностранном языке приравнивается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к уровню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владения иностранным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языком).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Введение выплат за результаты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НИРС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(от 900 руб. за подготовку к конференции/олимпиаде до 2400 руб. за победу студента на всероссийском мероприятии). </a:t>
            </a:r>
          </a:p>
          <a:p>
            <a:pPr lvl="1"/>
            <a:r>
              <a:rPr lang="ru-RU" sz="2000" dirty="0">
                <a:latin typeface="Calibri" panose="020F0502020204030204" pitchFamily="34" charset="0"/>
              </a:rPr>
              <a:t>Индекс </a:t>
            </a:r>
            <a:r>
              <a:rPr lang="ru-RU" sz="2000" dirty="0" err="1">
                <a:latin typeface="Calibri" panose="020F0502020204030204" pitchFamily="34" charset="0"/>
              </a:rPr>
              <a:t>Хирша</a:t>
            </a:r>
            <a:r>
              <a:rPr lang="ru-RU" sz="2000" dirty="0">
                <a:latin typeface="Calibri" panose="020F0502020204030204" pitchFamily="34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</a:rPr>
              <a:t>без учета </a:t>
            </a:r>
            <a:r>
              <a:rPr lang="ru-RU" sz="2000" b="1" dirty="0" err="1">
                <a:latin typeface="Calibri" panose="020F0502020204030204" pitchFamily="34" charset="0"/>
              </a:rPr>
              <a:t>самоцитирования</a:t>
            </a:r>
            <a:r>
              <a:rPr lang="ru-RU" sz="2000" b="1" dirty="0">
                <a:latin typeface="Calibri" panose="020F0502020204030204" pitchFamily="34" charset="0"/>
              </a:rPr>
              <a:t>. </a:t>
            </a:r>
            <a:endParaRPr kumimoji="1" lang="ru-RU" altLang="ru-RU" sz="20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7250578" cy="105273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Конкретные изменения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в 2016-2017 учебном году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629309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16492308"/>
              </p:ext>
            </p:extLst>
          </p:nvPr>
        </p:nvGraphicFramePr>
        <p:xfrm>
          <a:off x="-146467" y="248951"/>
          <a:ext cx="8496944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03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496" y="98690"/>
            <a:ext cx="7609778" cy="521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defRPr sz="2128" b="1" i="0" u="none" strike="noStrike" kern="1200" cap="all" baseline="0">
                <a:solidFill>
                  <a:srgbClr val="800000"/>
                </a:solidFill>
                <a:latin typeface="+mn-lt"/>
                <a:ea typeface="+mn-ea"/>
                <a:cs typeface="+mn-cs"/>
              </a:defRPr>
            </a:pPr>
            <a:r>
              <a:rPr sz="2128" b="1" dirty="0" err="1">
                <a:solidFill>
                  <a:srgbClr val="800000"/>
                </a:solidFill>
              </a:rPr>
              <a:t>Динамика</a:t>
            </a:r>
            <a:r>
              <a:rPr sz="2128" b="1" dirty="0">
                <a:solidFill>
                  <a:srgbClr val="800000"/>
                </a:solidFill>
              </a:rPr>
              <a:t> </a:t>
            </a:r>
            <a:r>
              <a:rPr sz="2128" b="1" dirty="0" err="1">
                <a:solidFill>
                  <a:srgbClr val="800000"/>
                </a:solidFill>
              </a:rPr>
              <a:t>средней</a:t>
            </a:r>
            <a:r>
              <a:rPr sz="2128" b="1" dirty="0">
                <a:solidFill>
                  <a:srgbClr val="800000"/>
                </a:solidFill>
              </a:rPr>
              <a:t> </a:t>
            </a:r>
            <a:r>
              <a:rPr sz="2128" b="1" dirty="0" err="1">
                <a:solidFill>
                  <a:srgbClr val="800000"/>
                </a:solidFill>
              </a:rPr>
              <a:t>заработной</a:t>
            </a:r>
            <a:r>
              <a:rPr sz="2128" b="1" dirty="0">
                <a:solidFill>
                  <a:srgbClr val="800000"/>
                </a:solidFill>
              </a:rPr>
              <a:t> </a:t>
            </a:r>
            <a:r>
              <a:rPr sz="2128" b="1" dirty="0" err="1">
                <a:solidFill>
                  <a:srgbClr val="800000"/>
                </a:solidFill>
              </a:rPr>
              <a:t>платы</a:t>
            </a:r>
            <a:r>
              <a:rPr sz="2128" b="1" dirty="0">
                <a:solidFill>
                  <a:srgbClr val="800000"/>
                </a:solidFill>
              </a:rPr>
              <a:t> (</a:t>
            </a:r>
            <a:r>
              <a:rPr sz="2128" b="1" dirty="0" err="1">
                <a:solidFill>
                  <a:srgbClr val="800000"/>
                </a:solidFill>
              </a:rPr>
              <a:t>тыс.руб</a:t>
            </a:r>
            <a:r>
              <a:rPr sz="2128" b="1" dirty="0">
                <a:solidFill>
                  <a:srgbClr val="800000"/>
                </a:solidFill>
              </a:rPr>
              <a:t>.)</a:t>
            </a:r>
            <a:endParaRPr lang="ru-RU" sz="2128" b="1" dirty="0">
              <a:solidFill>
                <a:srgbClr val="80000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/>
          </p:nvPr>
        </p:nvGraphicFramePr>
        <p:xfrm>
          <a:off x="395536" y="980728"/>
          <a:ext cx="8856984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5080120"/>
              </p:ext>
            </p:extLst>
          </p:nvPr>
        </p:nvGraphicFramePr>
        <p:xfrm>
          <a:off x="168925" y="1214398"/>
          <a:ext cx="8715404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013" y="617674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2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71296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endParaRPr lang="en-US" sz="5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5000" b="1" dirty="0">
                <a:solidFill>
                  <a:schemeClr val="accent5">
                    <a:lumMod val="50000"/>
                  </a:schemeClr>
                </a:solidFill>
              </a:rPr>
              <a:t>Спасибо за внимание!</a:t>
            </a:r>
          </a:p>
          <a:p>
            <a:pPr algn="ctr">
              <a:spcBef>
                <a:spcPts val="600"/>
              </a:spcBef>
            </a:pPr>
            <a:endParaRPr lang="ru-RU" sz="5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ts val="600"/>
              </a:spcBef>
            </a:pPr>
            <a:r>
              <a:rPr lang="ru-RU" sz="5000" b="1" dirty="0">
                <a:solidFill>
                  <a:srgbClr val="FF0000"/>
                </a:solidFill>
              </a:rPr>
              <a:t>Отличного отпуска и подготовки к новому учебному </a:t>
            </a:r>
            <a:r>
              <a:rPr lang="ru-RU" sz="5000" b="1" err="1">
                <a:solidFill>
                  <a:srgbClr val="FF0000"/>
                </a:solidFill>
              </a:rPr>
              <a:t>году</a:t>
            </a:r>
            <a:r>
              <a:rPr lang="ru-RU" sz="5000" b="1">
                <a:solidFill>
                  <a:srgbClr val="FF0000"/>
                </a:solidFill>
              </a:rPr>
              <a:t>!</a:t>
            </a:r>
            <a:endParaRPr lang="en-US" sz="50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12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14282" y="1500174"/>
            <a:ext cx="8429684" cy="48320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l"/>
              <a:defRPr kumimoji="1"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kumimoji="1"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–"/>
              <a:defRPr kumimoji="1"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Аккредитация </a:t>
            </a:r>
            <a:r>
              <a:rPr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только двух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из пяти заявленных образовательных программ.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Существенные недоработки у большинства деканов и заведующих кафедрами по участию в хоздоговорных работах и программах дополнительного образования.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все заведующие выпускающими кафедрами интегрировали программы СПО в деятельность своих кафедр. 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Не все деканы и </a:t>
            </a:r>
            <a:r>
              <a:rPr lang="ru-RU" altLang="ru-RU" sz="2400" b="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заведующие </a:t>
            </a: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кафедрами обеспечили устойчивые связи с представителями «внешней среды».</a:t>
            </a:r>
          </a:p>
          <a:p>
            <a:pPr marL="514350" indent="-514350">
              <a:spcBef>
                <a:spcPts val="600"/>
              </a:spcBef>
              <a:buClr>
                <a:srgbClr val="800000"/>
              </a:buClr>
              <a:buFont typeface="+mj-lt"/>
              <a:buAutoNum type="arabicPeriod"/>
              <a:defRPr/>
            </a:pPr>
            <a:r>
              <a:rPr lang="ru-RU" altLang="ru-RU" sz="2400" b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Многие руководители не проявляют необходимой инициативы и ждут инструкций «сверху». </a:t>
            </a:r>
          </a:p>
        </p:txBody>
      </p:sp>
      <p:pic>
        <p:nvPicPr>
          <p:cNvPr id="7172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357188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32700" cy="126841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ПРОБЛЕМНЫЕ ВОПРОСЫ </a:t>
            </a:r>
            <a:b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В</a:t>
            </a:r>
            <a:r>
              <a:rPr lang="en-US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  <a:ea typeface="+mn-ea"/>
                <a:cs typeface="+mn-cs"/>
              </a:rPr>
              <a:t>2016-2017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344407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85720" y="1030764"/>
            <a:ext cx="8643998" cy="486287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Реинжиниринг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системы управления;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Качество образования;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Электронное обучение;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НГУЭУ - экспертный центр;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Научная активность НГУЭУ;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Качественный абитуриент – качественный студент;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Карьера студента;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Имидж НГУЭУ;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Управление персоналом;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Аккредитация НГУЭУ.</a:t>
            </a: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"/>
            <a:ext cx="8461573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>
                <a:solidFill>
                  <a:srgbClr val="800000"/>
                </a:solidFill>
                <a:latin typeface="Calibri" panose="020F0502020204030204" pitchFamily="34" charset="0"/>
              </a:rPr>
              <a:t>Проекты развития НГУЭУ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51520" y="1643050"/>
            <a:ext cx="8892480" cy="45345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marL="800100" lvl="1" indent="-51435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3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     </a:t>
            </a:r>
            <a:r>
              <a:rPr kumimoji="1" lang="ru-RU" altLang="ru-R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Мероприятия проектов в зависимости от полученных результатов разбиты на следующие группы: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4000" b="1" dirty="0">
                <a:solidFill>
                  <a:srgbClr val="00B050"/>
                </a:solidFill>
                <a:latin typeface="Calibri" panose="020F0502020204030204" pitchFamily="34" charset="0"/>
              </a:rPr>
              <a:t>Сделано.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4000" b="1" dirty="0">
                <a:solidFill>
                  <a:srgbClr val="7030A0"/>
                </a:solidFill>
                <a:latin typeface="Calibri" panose="020F0502020204030204" pitchFamily="34" charset="0"/>
              </a:rPr>
              <a:t>Приступили к реализации.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4000" b="1" dirty="0">
                <a:solidFill>
                  <a:srgbClr val="FF0000"/>
                </a:solidFill>
                <a:latin typeface="Calibri" panose="020F0502020204030204" pitchFamily="34" charset="0"/>
              </a:rPr>
              <a:t>Не сделано.</a:t>
            </a: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endParaRPr kumimoji="1" lang="ru-RU" altLang="ru-RU" sz="2800" b="1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marL="514350" indent="-514350">
              <a:spcBef>
                <a:spcPts val="400"/>
              </a:spcBef>
              <a:buClr>
                <a:srgbClr val="800000"/>
              </a:buClr>
              <a:buSzTx/>
              <a:buFont typeface="+mj-lt"/>
              <a:buAutoNum type="arabicPeriod"/>
              <a:defRPr/>
            </a:pPr>
            <a:endParaRPr kumimoji="1" lang="ru-RU" altLang="ru-R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316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357166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14290"/>
            <a:ext cx="7036264" cy="128586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sz="3400" b="1" dirty="0">
                <a:solidFill>
                  <a:srgbClr val="800000"/>
                </a:solidFill>
                <a:latin typeface="Calibri" panose="020F0502020204030204" pitchFamily="34" charset="0"/>
              </a:rPr>
              <a:t>Анализ реализации проектов развития НГУЭУ</a:t>
            </a:r>
            <a:endParaRPr lang="ru-RU" altLang="ru-RU" sz="3400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2844" y="1000108"/>
            <a:ext cx="9001156" cy="492442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Описание основных и вспомогательных процессов</a:t>
            </a:r>
            <a:r>
              <a:rPr kumimoji="1" lang="en-US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kumimoji="1" lang="en-US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развернуто специализированное ПО </a:t>
            </a:r>
            <a:r>
              <a:rPr kumimoji="1" lang="en-US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Business Studio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, сформирован реестр всех процессов (с 1 по 4 уровни), описаны процессы приемной комиссии, процессы реализации ООП, процессы издательской деятельности, управление финансами, кадры).</a:t>
            </a: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Формирование проектов по реорганизации и развитию процессов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(разработана организационная модель, позволяющая на практике заняться интеграцией СПО и ВО, внедрена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Матрица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делегирования полномочий на уровне ректората). </a:t>
            </a:r>
            <a:endParaRPr kumimoji="1" lang="ru-RU" altLang="ru-RU" sz="2000" i="1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Расширение сферы применения электронного документооборота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(введен новый модуль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в СЭД Тандем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по согласованию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приказов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деканатов,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оптимизированы маршруты согласования договоров и приказов по основной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деятельности).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5" y="1"/>
            <a:ext cx="7607767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err="1" smtClean="0">
                <a:solidFill>
                  <a:srgbClr val="800000"/>
                </a:solidFill>
                <a:latin typeface="Calibri" panose="020F0502020204030204" pitchFamily="34" charset="0"/>
              </a:rPr>
              <a:t>Реинжиниринг</a:t>
            </a: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системы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57148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1142984"/>
            <a:ext cx="9001156" cy="50988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3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itchFamily="18" charset="2"/>
              <a:buChar char="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ts val="400"/>
              </a:spcBef>
              <a:buClr>
                <a:srgbClr val="800000"/>
              </a:buClr>
              <a:buSzTx/>
              <a:buNone/>
              <a:defRPr/>
            </a:pPr>
            <a:r>
              <a:rPr kumimoji="1" lang="ru-RU" altLang="ru-RU" sz="24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Сделано: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Продолжается развитие системы бюджетирования и создания условий для перехода к децентрализации финансов (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значительно переработаны и оптимизированы процессы бюджетирования и контроля исполнения бюджета, введены новые формы планирования и исполнения бюджета, введены фонды </a:t>
            </a:r>
            <a:r>
              <a:rPr kumimoji="1" lang="ru-RU" altLang="ru-RU" sz="2000" i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заведующих кафедр).</a:t>
            </a:r>
            <a:endParaRPr kumimoji="1" lang="ru-RU" altLang="ru-RU" sz="2000" i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400"/>
              </a:spcBef>
              <a:buClr>
                <a:srgbClr val="800000"/>
              </a:buClr>
              <a:buSzTx/>
              <a:buFont typeface="Wingdings" pitchFamily="2" charset="2"/>
              <a:buChar char="Ø"/>
              <a:defRPr/>
            </a:pP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Внедрена новая версия сайта как инструмента </a:t>
            </a:r>
            <a:r>
              <a:rPr kumimoji="1" lang="ru-RU" altLang="ru-RU" sz="2400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внутривузовских</a:t>
            </a:r>
            <a:r>
              <a:rPr kumimoji="1" lang="ru-RU" altLang="ru-RU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коммуникаций и связи с внешней средой </a:t>
            </a:r>
            <a:r>
              <a:rPr kumimoji="1" lang="ru-RU" altLang="ru-RU" sz="2000" i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</a:rPr>
              <a:t>(стабильно работает Электронная приемная ректора (в среднем 15 обращений в месяц),  со следующего учебного года запустится Деловой календарь, обновятся разделы «Сотруднику» и «Студенту»).</a:t>
            </a:r>
          </a:p>
          <a:p>
            <a:pPr>
              <a:spcBef>
                <a:spcPts val="400"/>
              </a:spcBef>
              <a:buClr>
                <a:srgbClr val="800000"/>
              </a:buClr>
              <a:buSzTx/>
              <a:defRPr/>
            </a:pPr>
            <a:endParaRPr kumimoji="1" lang="ru-RU" altLang="ru-RU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buClr>
                <a:srgbClr val="800000"/>
              </a:buClr>
              <a:buSzTx/>
              <a:defRPr/>
            </a:pPr>
            <a:endParaRPr kumimoji="1" lang="ru-RU" altLang="ru-RU" sz="2400" b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7500959" cy="764704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altLang="ru-RU" b="1" dirty="0" err="1" smtClean="0">
                <a:solidFill>
                  <a:srgbClr val="800000"/>
                </a:solidFill>
                <a:latin typeface="Calibri" panose="020F0502020204030204" pitchFamily="34" charset="0"/>
              </a:rPr>
              <a:t>Реинжиниринг</a:t>
            </a:r>
            <a:r>
              <a:rPr lang="ru-RU" altLang="ru-RU" b="1" dirty="0" smtClean="0">
                <a:solidFill>
                  <a:srgbClr val="800000"/>
                </a:solidFill>
                <a:latin typeface="Calibri" panose="020F0502020204030204" pitchFamily="34" charset="0"/>
              </a:rPr>
              <a:t> системы управления</a:t>
            </a:r>
            <a:endParaRPr lang="ru-RU" altLang="ru-RU" b="1" dirty="0">
              <a:solidFill>
                <a:srgbClr val="800000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4" name="Picture 2" descr="F:\РАБОЧИЙ СТОЛ\НГУЭУ\logo_nsue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294B90"/>
              </a:clrFrom>
              <a:clrTo>
                <a:srgbClr val="294B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525" y="571480"/>
            <a:ext cx="17684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103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/>
    </p:bldLst>
  </p:timing>
</p:sld>
</file>

<file path=ppt/theme/theme1.xml><?xml version="1.0" encoding="utf-8"?>
<a:theme xmlns:a="http://schemas.openxmlformats.org/drawingml/2006/main" name="Грань">
  <a:themeElements>
    <a:clrScheme name="НГУЭ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DEC54A"/>
      </a:accent2>
      <a:accent3>
        <a:srgbClr val="A5A5A5"/>
      </a:accent3>
      <a:accent4>
        <a:srgbClr val="E95817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6046</TotalTime>
  <Words>3415</Words>
  <Application>Microsoft Office PowerPoint</Application>
  <PresentationFormat>Экран (4:3)</PresentationFormat>
  <Paragraphs>336</Paragraphs>
  <Slides>49</Slides>
  <Notes>45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6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ОТЧЕТ РЕКТОРА  (2016-2017)</vt:lpstr>
      <vt:lpstr>Презентация PowerPoint</vt:lpstr>
      <vt:lpstr>ОСНОВНЫЕ ДОСТИЖЕНИЯ  В 2016-2017 УЧЕБНОМ ГОДУ</vt:lpstr>
      <vt:lpstr>ОСНОВНЫЕ ДОСТИЖЕНИЯ  В 2016-2017 УЧЕБНОМ ГОДУ</vt:lpstr>
      <vt:lpstr>ПРОБЛЕМНЫЕ ВОПРОСЫ  В 2016-2017 УЧЕБНОМ ГОДУ</vt:lpstr>
      <vt:lpstr>Проекты развития НГУЭУ</vt:lpstr>
      <vt:lpstr>Анализ реализации проектов развития НГУЭУ</vt:lpstr>
      <vt:lpstr>Реинжиниринг системы управления</vt:lpstr>
      <vt:lpstr>Реинжиниринг системы управления</vt:lpstr>
      <vt:lpstr>Реинжиниринг системы управления</vt:lpstr>
      <vt:lpstr>Реинжиниринг системы управления</vt:lpstr>
      <vt:lpstr>Качество образования</vt:lpstr>
      <vt:lpstr>Качество образования</vt:lpstr>
      <vt:lpstr>Качество образования</vt:lpstr>
      <vt:lpstr>Качество образования</vt:lpstr>
      <vt:lpstr>Качество образования</vt:lpstr>
      <vt:lpstr>Электронное обучение</vt:lpstr>
      <vt:lpstr>Электронное обучение</vt:lpstr>
      <vt:lpstr>Электронное обучение</vt:lpstr>
      <vt:lpstr>НГУЭУ - экспертный центр</vt:lpstr>
      <vt:lpstr>НГУЭУ - экспертный центр</vt:lpstr>
      <vt:lpstr>НГУЭУ - экспертный центр</vt:lpstr>
      <vt:lpstr>Научная активность НГУЭУ</vt:lpstr>
      <vt:lpstr>Научная активность НГУЭУ</vt:lpstr>
      <vt:lpstr>Научная активность НГУЭУ</vt:lpstr>
      <vt:lpstr>Научная активность НГУЭУ</vt:lpstr>
      <vt:lpstr>Качественный абитуриент –  качественный студент</vt:lpstr>
      <vt:lpstr>Качественный абитуриент –  качественный студент</vt:lpstr>
      <vt:lpstr>Качественный абитуриент –  качественный студент</vt:lpstr>
      <vt:lpstr>Качественный абитуриент –  качественный студент</vt:lpstr>
      <vt:lpstr>Карьера студента</vt:lpstr>
      <vt:lpstr>Карьера студента</vt:lpstr>
      <vt:lpstr>Карьера студента</vt:lpstr>
      <vt:lpstr>Карьера студента</vt:lpstr>
      <vt:lpstr>Имидж НГУЭУ</vt:lpstr>
      <vt:lpstr>Имидж НГУЭУ</vt:lpstr>
      <vt:lpstr>Имидж НГУЭУ</vt:lpstr>
      <vt:lpstr>Управление персоналом</vt:lpstr>
      <vt:lpstr>Управление персоналом</vt:lpstr>
      <vt:lpstr>Управление персоналом</vt:lpstr>
      <vt:lpstr>Управление персоналом</vt:lpstr>
      <vt:lpstr>Аккредитация НГУЭУ</vt:lpstr>
      <vt:lpstr>Аккредитация НГУЭУ</vt:lpstr>
      <vt:lpstr>Аккредитация НГУЭУ</vt:lpstr>
      <vt:lpstr>Изменения в инфраструктуре</vt:lpstr>
      <vt:lpstr>Конкретные изменения  в 2016-2017 учебном году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Эффективного контракта в НГУЭУ</dc:title>
  <dc:creator>user</dc:creator>
  <cp:lastModifiedBy>Торопова Юлия Александровна</cp:lastModifiedBy>
  <cp:revision>346</cp:revision>
  <cp:lastPrinted>2016-07-12T03:49:17Z</cp:lastPrinted>
  <dcterms:created xsi:type="dcterms:W3CDTF">2014-10-27T17:55:14Z</dcterms:created>
  <dcterms:modified xsi:type="dcterms:W3CDTF">2017-06-29T09:34:55Z</dcterms:modified>
</cp:coreProperties>
</file>